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0" name="Google Shape;29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8" name="Google Shape;38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99" name="Google Shape;39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"/>
          <p:cNvSpPr txBox="1"/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1"/>
          <p:cNvSpPr txBox="1"/>
          <p:nvPr>
            <p:ph idx="1" type="body"/>
          </p:nvPr>
        </p:nvSpPr>
        <p:spPr>
          <a:xfrm rot="5400000">
            <a:off x="2366169" y="-189706"/>
            <a:ext cx="44116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indent="-320039" lvl="4" marL="22860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indent="-320040" lvl="7" marL="36576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/>
        </p:txBody>
      </p:sp>
      <p:sp>
        <p:nvSpPr>
          <p:cNvPr id="142" name="Google Shape;142;p11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"/>
          <p:cNvSpPr txBox="1"/>
          <p:nvPr>
            <p:ph type="title"/>
          </p:nvPr>
        </p:nvSpPr>
        <p:spPr>
          <a:xfrm rot="5400000">
            <a:off x="4653757" y="2097881"/>
            <a:ext cx="6008687" cy="20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2"/>
          <p:cNvSpPr txBox="1"/>
          <p:nvPr>
            <p:ph idx="1" type="body"/>
          </p:nvPr>
        </p:nvSpPr>
        <p:spPr>
          <a:xfrm rot="5400000">
            <a:off x="462757" y="116682"/>
            <a:ext cx="6008687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indent="-320039" lvl="4" marL="22860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indent="-320040" lvl="7" marL="36576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/>
        </p:txBody>
      </p:sp>
      <p:sp>
        <p:nvSpPr>
          <p:cNvPr id="148" name="Google Shape;148;p12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2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 txBox="1"/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showMasterSp="0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4"/>
          <p:cNvCxnSpPr/>
          <p:nvPr/>
        </p:nvCxnSpPr>
        <p:spPr>
          <a:xfrm>
            <a:off x="7315200" y="1066800"/>
            <a:ext cx="0" cy="449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9" name="Google Shape;59;p4"/>
          <p:cNvGrpSpPr/>
          <p:nvPr/>
        </p:nvGrpSpPr>
        <p:grpSpPr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0" name="Google Shape;60;p4"/>
            <p:cNvSpPr/>
            <p:nvPr/>
          </p:nvSpPr>
          <p:spPr>
            <a:xfrm>
              <a:off x="4704" y="1885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4883" y="1885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5062" y="1885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4704" y="2064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4883" y="2064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5062" y="2064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4704" y="2243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4883" y="2243"/>
              <a:ext cx="127" cy="12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4704" y="2421"/>
              <a:ext cx="127" cy="128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1" name="Google Shape;91;p4"/>
          <p:cNvCxnSpPr/>
          <p:nvPr/>
        </p:nvCxnSpPr>
        <p:spPr>
          <a:xfrm>
            <a:off x="304800" y="2819400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4"/>
          <p:cNvSpPr txBox="1"/>
          <p:nvPr>
            <p:ph type="ctrTitle"/>
          </p:nvPr>
        </p:nvSpPr>
        <p:spPr>
          <a:xfrm>
            <a:off x="315913" y="466725"/>
            <a:ext cx="6781800" cy="21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"/>
          <p:cNvSpPr txBox="1"/>
          <p:nvPr>
            <p:ph idx="1" type="subTitle"/>
          </p:nvPr>
        </p:nvSpPr>
        <p:spPr>
          <a:xfrm>
            <a:off x="849313" y="3049588"/>
            <a:ext cx="62484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640"/>
              </a:spcBef>
              <a:spcAft>
                <a:spcPts val="0"/>
              </a:spcAft>
              <a:buSzPts val="2240"/>
              <a:buFont typeface="Noto Sans Symbols"/>
              <a:buNone/>
              <a:defRPr sz="3200"/>
            </a:lvl1pPr>
            <a:lvl2pPr lvl="1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/>
        </p:txBody>
      </p:sp>
      <p:sp>
        <p:nvSpPr>
          <p:cNvPr id="94" name="Google Shape;94;p4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/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5"/>
          <p:cNvSpPr txBox="1"/>
          <p:nvPr>
            <p:ph idx="1" type="body"/>
          </p:nvPr>
        </p:nvSpPr>
        <p:spPr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8610" lvl="0" marL="4572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1pPr>
            <a:lvl2pPr indent="-308610" lvl="1" marL="9144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/>
            </a:lvl4pPr>
            <a:lvl5pPr indent="-320039" lvl="4" marL="22860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7pPr>
            <a:lvl8pPr indent="-320040" lvl="7" marL="36576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/>
            </a:lvl9pPr>
          </a:lstStyle>
          <a:p/>
        </p:txBody>
      </p:sp>
      <p:sp>
        <p:nvSpPr>
          <p:cNvPr id="100" name="Google Shape;100;p5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400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26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05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9pPr>
          </a:lstStyle>
          <a:p/>
        </p:txBody>
      </p:sp>
      <p:sp>
        <p:nvSpPr>
          <p:cNvPr id="106" name="Google Shape;106;p6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6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7"/>
          <p:cNvSpPr txBox="1"/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" type="body"/>
          </p:nvPr>
        </p:nvSpPr>
        <p:spPr>
          <a:xfrm>
            <a:off x="457200" y="1719263"/>
            <a:ext cx="4038600" cy="4411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060" lvl="0" marL="457200" algn="l">
              <a:spcBef>
                <a:spcPts val="560"/>
              </a:spcBef>
              <a:spcAft>
                <a:spcPts val="0"/>
              </a:spcAft>
              <a:buSzPts val="1960"/>
              <a:buChar char="●"/>
              <a:defRPr sz="2800"/>
            </a:lvl1pPr>
            <a:lvl2pPr indent="-335280" lvl="1" marL="914400" algn="l">
              <a:spcBef>
                <a:spcPts val="480"/>
              </a:spcBef>
              <a:spcAft>
                <a:spcPts val="0"/>
              </a:spcAft>
              <a:buSzPts val="1680"/>
              <a:buChar char="●"/>
              <a:defRPr sz="2400"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4pPr>
            <a:lvl5pPr indent="-320039" lvl="4" marL="22860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7pPr>
            <a:lvl8pPr indent="-320040" lvl="7" marL="36576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8pPr>
            <a:lvl9pPr indent="-320040" lvl="8" marL="41148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9pPr>
          </a:lstStyle>
          <a:p/>
        </p:txBody>
      </p:sp>
      <p:sp>
        <p:nvSpPr>
          <p:cNvPr id="112" name="Google Shape;112;p7"/>
          <p:cNvSpPr txBox="1"/>
          <p:nvPr>
            <p:ph idx="2" type="body"/>
          </p:nvPr>
        </p:nvSpPr>
        <p:spPr>
          <a:xfrm>
            <a:off x="4648200" y="1719263"/>
            <a:ext cx="4038600" cy="4411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060" lvl="0" marL="457200" algn="l">
              <a:spcBef>
                <a:spcPts val="560"/>
              </a:spcBef>
              <a:spcAft>
                <a:spcPts val="0"/>
              </a:spcAft>
              <a:buSzPts val="1960"/>
              <a:buChar char="●"/>
              <a:defRPr sz="2800"/>
            </a:lvl1pPr>
            <a:lvl2pPr indent="-335280" lvl="1" marL="914400" algn="l">
              <a:spcBef>
                <a:spcPts val="480"/>
              </a:spcBef>
              <a:spcAft>
                <a:spcPts val="0"/>
              </a:spcAft>
              <a:buSzPts val="1680"/>
              <a:buChar char="●"/>
              <a:defRPr sz="2400"/>
            </a:lvl2pPr>
            <a:lvl3pPr indent="-317500" lvl="2" marL="1371600" algn="l">
              <a:spcBef>
                <a:spcPts val="400"/>
              </a:spcBef>
              <a:spcAft>
                <a:spcPts val="0"/>
              </a:spcAft>
              <a:buSzPts val="1400"/>
              <a:buChar char="●"/>
              <a:defRPr sz="2000"/>
            </a:lvl3pPr>
            <a:lvl4pPr indent="-314325" lvl="3" marL="1828800" algn="l">
              <a:spcBef>
                <a:spcPts val="360"/>
              </a:spcBef>
              <a:spcAft>
                <a:spcPts val="0"/>
              </a:spcAft>
              <a:buSzPts val="1350"/>
              <a:buChar char="▪"/>
              <a:defRPr sz="1800"/>
            </a:lvl4pPr>
            <a:lvl5pPr indent="-320039" lvl="4" marL="22860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5pPr>
            <a:lvl6pPr indent="-320039" lvl="5" marL="27432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6pPr>
            <a:lvl7pPr indent="-320039" lvl="6" marL="32004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7pPr>
            <a:lvl8pPr indent="-320040" lvl="7" marL="36576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8pPr>
            <a:lvl9pPr indent="-320040" lvl="8" marL="4114800" algn="l">
              <a:spcBef>
                <a:spcPts val="360"/>
              </a:spcBef>
              <a:spcAft>
                <a:spcPts val="0"/>
              </a:spcAft>
              <a:buSzPts val="1440"/>
              <a:buChar char="▪"/>
              <a:defRPr sz="1800"/>
            </a:lvl9pPr>
          </a:lstStyle>
          <a:p/>
        </p:txBody>
      </p:sp>
      <p:sp>
        <p:nvSpPr>
          <p:cNvPr id="113" name="Google Shape;113;p7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7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68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9" name="Google Shape;119;p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algn="l">
              <a:spcBef>
                <a:spcPts val="480"/>
              </a:spcBef>
              <a:spcAft>
                <a:spcPts val="0"/>
              </a:spcAft>
              <a:buSzPts val="1680"/>
              <a:buChar char="●"/>
              <a:defRPr sz="2400"/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 sz="1800"/>
            </a:lvl3pPr>
            <a:lvl4pPr indent="-304800" lvl="3" marL="1828800" algn="l"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4pPr>
            <a:lvl5pPr indent="-309879" lvl="4" marL="2286000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5pPr>
            <a:lvl6pPr indent="-309879" lvl="5" marL="2743200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6pPr>
            <a:lvl7pPr indent="-309879" lvl="6" marL="3200400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7pPr>
            <a:lvl8pPr indent="-309879" lvl="7" marL="3657600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8pPr>
            <a:lvl9pPr indent="-309879" lvl="8" marL="4114800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9pPr>
          </a:lstStyle>
          <a:p/>
        </p:txBody>
      </p:sp>
      <p:sp>
        <p:nvSpPr>
          <p:cNvPr id="120" name="Google Shape;120;p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168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2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1" name="Google Shape;121;p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5280" lvl="0" marL="457200" algn="l">
              <a:spcBef>
                <a:spcPts val="480"/>
              </a:spcBef>
              <a:spcAft>
                <a:spcPts val="0"/>
              </a:spcAft>
              <a:buSzPts val="1680"/>
              <a:buChar char="●"/>
              <a:defRPr sz="2400"/>
            </a:lvl1pPr>
            <a:lvl2pPr indent="-317500" lvl="1" marL="914400" algn="l">
              <a:spcBef>
                <a:spcPts val="400"/>
              </a:spcBef>
              <a:spcAft>
                <a:spcPts val="0"/>
              </a:spcAft>
              <a:buSzPts val="1400"/>
              <a:buChar char="●"/>
              <a:defRPr sz="2000"/>
            </a:lvl2pPr>
            <a:lvl3pPr indent="-308610" lvl="2" marL="1371600" algn="l">
              <a:spcBef>
                <a:spcPts val="360"/>
              </a:spcBef>
              <a:spcAft>
                <a:spcPts val="0"/>
              </a:spcAft>
              <a:buSzPts val="1260"/>
              <a:buChar char="●"/>
              <a:defRPr sz="1800"/>
            </a:lvl3pPr>
            <a:lvl4pPr indent="-304800" lvl="3" marL="1828800" algn="l">
              <a:spcBef>
                <a:spcPts val="320"/>
              </a:spcBef>
              <a:spcAft>
                <a:spcPts val="0"/>
              </a:spcAft>
              <a:buSzPts val="1200"/>
              <a:buChar char="▪"/>
              <a:defRPr sz="1600"/>
            </a:lvl4pPr>
            <a:lvl5pPr indent="-309879" lvl="4" marL="2286000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5pPr>
            <a:lvl6pPr indent="-309879" lvl="5" marL="2743200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6pPr>
            <a:lvl7pPr indent="-309879" lvl="6" marL="3200400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7pPr>
            <a:lvl8pPr indent="-309879" lvl="7" marL="3657600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8pPr>
            <a:lvl9pPr indent="-309879" lvl="8" marL="4114800" algn="l">
              <a:spcBef>
                <a:spcPts val="320"/>
              </a:spcBef>
              <a:spcAft>
                <a:spcPts val="0"/>
              </a:spcAft>
              <a:buSzPts val="1280"/>
              <a:buChar char="▪"/>
              <a:defRPr sz="1600"/>
            </a:lvl9pPr>
          </a:lstStyle>
          <a:p/>
        </p:txBody>
      </p:sp>
      <p:sp>
        <p:nvSpPr>
          <p:cNvPr id="122" name="Google Shape;122;p8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8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0840" lvl="0" marL="457200" algn="l">
              <a:spcBef>
                <a:spcPts val="640"/>
              </a:spcBef>
              <a:spcAft>
                <a:spcPts val="0"/>
              </a:spcAft>
              <a:buSzPts val="2240"/>
              <a:buChar char="●"/>
              <a:defRPr sz="3200"/>
            </a:lvl1pPr>
            <a:lvl2pPr indent="-353060" lvl="1" marL="914400" algn="l">
              <a:spcBef>
                <a:spcPts val="560"/>
              </a:spcBef>
              <a:spcAft>
                <a:spcPts val="0"/>
              </a:spcAft>
              <a:buSzPts val="1960"/>
              <a:buChar char="●"/>
              <a:defRPr sz="2800"/>
            </a:lvl2pPr>
            <a:lvl3pPr indent="-335280" lvl="2" marL="1371600" algn="l">
              <a:spcBef>
                <a:spcPts val="480"/>
              </a:spcBef>
              <a:spcAft>
                <a:spcPts val="0"/>
              </a:spcAft>
              <a:buSzPts val="1680"/>
              <a:buChar char="●"/>
              <a:defRPr sz="2400"/>
            </a:lvl3pPr>
            <a:lvl4pPr indent="-323850" lvl="3" marL="1828800" algn="l">
              <a:spcBef>
                <a:spcPts val="400"/>
              </a:spcBef>
              <a:spcAft>
                <a:spcPts val="0"/>
              </a:spcAft>
              <a:buSzPts val="1500"/>
              <a:buChar char="▪"/>
              <a:defRPr sz="2000"/>
            </a:lvl4pPr>
            <a:lvl5pPr indent="-330200" lvl="4" marL="22860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2000"/>
            </a:lvl5pPr>
            <a:lvl6pPr indent="-330200" lvl="5" marL="27432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2000"/>
            </a:lvl6pPr>
            <a:lvl7pPr indent="-330200" lvl="6" marL="32004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2000"/>
            </a:lvl7pPr>
            <a:lvl8pPr indent="-330200" lvl="7" marL="36576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2000"/>
            </a:lvl8pPr>
            <a:lvl9pPr indent="-330200" lvl="8" marL="4114800" algn="l"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2000"/>
            </a:lvl9pPr>
          </a:lstStyle>
          <a:p/>
        </p:txBody>
      </p:sp>
      <p:sp>
        <p:nvSpPr>
          <p:cNvPr id="128" name="Google Shape;128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9" name="Google Shape;129;p9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9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240"/>
              <a:buFont typeface="Noto Sans Symbols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960"/>
              <a:buFont typeface="Noto Sans Symbols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67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6" name="Google Shape;136;p10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0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"/>
          <p:cNvCxnSpPr/>
          <p:nvPr/>
        </p:nvCxnSpPr>
        <p:spPr>
          <a:xfrm>
            <a:off x="7962900" y="152400"/>
            <a:ext cx="0" cy="1524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Google Shape;11;p1"/>
          <p:cNvSpPr txBox="1"/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Noto Sans Symbols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4169" lvl="1" marL="914400" marR="0" rtl="0" algn="l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1820"/>
              <a:buFont typeface="Noto Sans Symbols"/>
              <a:buChar char="●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835" lvl="2" marL="1371600" marR="0" rtl="0" algn="l">
              <a:spcBef>
                <a:spcPts val="460"/>
              </a:spcBef>
              <a:spcAft>
                <a:spcPts val="0"/>
              </a:spcAft>
              <a:buClr>
                <a:schemeClr val="accent1"/>
              </a:buClr>
              <a:buSzPts val="1610"/>
              <a:buFont typeface="Noto Sans Symbols"/>
              <a:buChar char="●"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folHlink"/>
              </a:buClr>
              <a:buSzPts val="16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16" name="Google Shape;16;p1"/>
          <p:cNvGrpSpPr/>
          <p:nvPr/>
        </p:nvGrpSpPr>
        <p:grpSpPr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7" name="Google Shape;17;p1"/>
            <p:cNvSpPr/>
            <p:nvPr/>
          </p:nvSpPr>
          <p:spPr>
            <a:xfrm>
              <a:off x="5136" y="960"/>
              <a:ext cx="80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5248" y="960"/>
              <a:ext cx="79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5360" y="960"/>
              <a:ext cx="76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5136" y="1072"/>
              <a:ext cx="80" cy="7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5248" y="1072"/>
              <a:ext cx="79" cy="7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5360" y="1072"/>
              <a:ext cx="76" cy="77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5136" y="1184"/>
              <a:ext cx="80" cy="73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5248" y="1184"/>
              <a:ext cx="79" cy="73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136" y="1296"/>
              <a:ext cx="80" cy="8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Relationship Id="rId6" Type="http://schemas.openxmlformats.org/officeDocument/2006/relationships/image" Target="../media/image62.png"/><Relationship Id="rId7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8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5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Relationship Id="rId4" Type="http://schemas.openxmlformats.org/officeDocument/2006/relationships/image" Target="../media/image7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3.png"/><Relationship Id="rId4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Relationship Id="rId5" Type="http://schemas.openxmlformats.org/officeDocument/2006/relationships/image" Target="../media/image7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3.png"/><Relationship Id="rId4" Type="http://schemas.openxmlformats.org/officeDocument/2006/relationships/image" Target="../media/image65.png"/><Relationship Id="rId5" Type="http://schemas.openxmlformats.org/officeDocument/2006/relationships/image" Target="../media/image74.png"/><Relationship Id="rId6" Type="http://schemas.openxmlformats.org/officeDocument/2006/relationships/image" Target="../media/image68.png"/><Relationship Id="rId7" Type="http://schemas.openxmlformats.org/officeDocument/2006/relationships/image" Target="../media/image67.png"/><Relationship Id="rId8" Type="http://schemas.openxmlformats.org/officeDocument/2006/relationships/image" Target="../media/image7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"/>
          <p:cNvSpPr txBox="1"/>
          <p:nvPr>
            <p:ph idx="4294967295" type="ctrTitle"/>
          </p:nvPr>
        </p:nvSpPr>
        <p:spPr>
          <a:xfrm>
            <a:off x="528889" y="4714872"/>
            <a:ext cx="77724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b="1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ru-RU" sz="32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Лекція №8</a:t>
            </a:r>
            <a:br>
              <a:rPr b="1" i="0" lang="ru-RU" sz="32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3200">
                <a:solidFill>
                  <a:srgbClr val="0000CC"/>
                </a:solidFill>
              </a:rPr>
              <a:t>Виключні ситуації</a:t>
            </a:r>
            <a:r>
              <a:rPr b="1" i="0" lang="ru-RU" sz="32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 в С#. </a:t>
            </a:r>
            <a:br>
              <a:rPr b="1" i="0" lang="ru-RU" sz="3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ru-RU" sz="3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ru-RU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3"/>
          <p:cNvSpPr txBox="1"/>
          <p:nvPr>
            <p:ph idx="12" type="sldNum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58" name="Google Shape;1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3932" y="92362"/>
            <a:ext cx="647774" cy="77733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3"/>
          <p:cNvSpPr/>
          <p:nvPr/>
        </p:nvSpPr>
        <p:spPr>
          <a:xfrm>
            <a:off x="511072" y="985989"/>
            <a:ext cx="331013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Національний технічний університет України «КИЇВСЬКИЙ ПОЛІТЕХНИЧНИЙ ІНСТИТУТ імені  ІГОРЯ СІКОРСЬКОГО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6786" y="96270"/>
            <a:ext cx="655414" cy="77342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3"/>
          <p:cNvSpPr/>
          <p:nvPr/>
        </p:nvSpPr>
        <p:spPr>
          <a:xfrm>
            <a:off x="4415089" y="1003065"/>
            <a:ext cx="343740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Кафедра Автоматики та Управління в Технічних Системах</a:t>
            </a:r>
            <a:endParaRPr b="1" sz="16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3"/>
          <p:cNvSpPr/>
          <p:nvPr/>
        </p:nvSpPr>
        <p:spPr>
          <a:xfrm>
            <a:off x="5148064" y="5787950"/>
            <a:ext cx="36576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Лектор ст. викладач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Проскура Свsтлана Леонідівна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slproskura@gmail.com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3"/>
          <p:cNvSpPr/>
          <p:nvPr/>
        </p:nvSpPr>
        <p:spPr>
          <a:xfrm>
            <a:off x="511072" y="1778928"/>
            <a:ext cx="8537771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200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Основи розробки ПЗ на платформі .NET</a:t>
            </a:r>
            <a:br>
              <a:rPr b="1" lang="ru-RU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"/>
          <p:cNvSpPr txBox="1"/>
          <p:nvPr/>
        </p:nvSpPr>
        <p:spPr>
          <a:xfrm>
            <a:off x="539552" y="47667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228" name="Google Shape;22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521236"/>
            <a:ext cx="9144000" cy="5252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122" y="5217671"/>
            <a:ext cx="3990476" cy="75238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0" name="Google Shape;230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97086" y="3429000"/>
            <a:ext cx="2257143" cy="29523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166322"/>
            <a:ext cx="6171429" cy="68571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 txBox="1"/>
          <p:nvPr/>
        </p:nvSpPr>
        <p:spPr>
          <a:xfrm>
            <a:off x="844559" y="548680"/>
            <a:ext cx="51281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Обработка исключительных ситуаций</a:t>
            </a:r>
            <a:endParaRPr b="1"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869771" y="1412776"/>
            <a:ext cx="7158613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Обработка исключительных ситуаций (exception handling) – механизм, предназначенный для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описания реакции программы на ошибки времени выполнения и другие возможные проблемы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(исключения), которые могут возникнуть при выполнении программы и приводят к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невозможности (бессмысленности) дальнейшей отработки программой её базового алгоритма.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/>
          <p:nvPr/>
        </p:nvSpPr>
        <p:spPr>
          <a:xfrm>
            <a:off x="844559" y="548680"/>
            <a:ext cx="51281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Обработка исключительных ситуаций</a:t>
            </a:r>
            <a:endParaRPr b="1"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536" y="548680"/>
            <a:ext cx="8763606" cy="3456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/>
          <p:nvPr/>
        </p:nvSpPr>
        <p:spPr>
          <a:xfrm>
            <a:off x="827584" y="751344"/>
            <a:ext cx="7344816" cy="489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Главное преимущество обработки исключительных ситуаций заключается в том, что она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позволяет автоматизировать получение большей части кода, который раньше приходилось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вводить в любую крупную программу вручную для обработки ошибок. Так, если программа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написана на языке программирования без обработки исключительных ситуаций, то при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неудачном выполнении методов приходится возвращать коды ошибок, которые необходимо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проверять вручную при каждом вызове метода. Это не только трудоемкий, но и чреватый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ошибками процесс.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/>
        </p:nvSpPr>
        <p:spPr>
          <a:xfrm>
            <a:off x="586315" y="34812"/>
            <a:ext cx="27174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31859B"/>
                </a:solidFill>
                <a:latin typeface="Consolas"/>
                <a:ea typeface="Consolas"/>
                <a:cs typeface="Consolas"/>
                <a:sym typeface="Consolas"/>
              </a:rPr>
              <a:t> Exception</a:t>
            </a:r>
            <a:endParaRPr b="1" sz="3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683568" y="836713"/>
            <a:ext cx="7560840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 С# исключения представлены в виде классов. Все классы исключений должны быть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производными от встроенного в С# класса </a:t>
            </a:r>
            <a:r>
              <a:rPr lang="ru-RU" sz="2800">
                <a:solidFill>
                  <a:srgbClr val="31859B"/>
                </a:solidFill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являющегося частью пространства имен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System. Следовательно, все исключения в C# являются подклассами класса </a:t>
            </a:r>
            <a:r>
              <a:rPr lang="ru-RU" sz="2800">
                <a:solidFill>
                  <a:srgbClr val="31859B"/>
                </a:solidFill>
                <a:latin typeface="Consolas"/>
                <a:ea typeface="Consolas"/>
                <a:cs typeface="Consolas"/>
                <a:sym typeface="Consolas"/>
              </a:rPr>
              <a:t>Exception</a:t>
            </a:r>
            <a:r>
              <a:rPr lang="ru-RU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/>
        </p:nvSpPr>
        <p:spPr>
          <a:xfrm>
            <a:off x="2574113" y="25431"/>
            <a:ext cx="2818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try </a:t>
            </a:r>
            <a:r>
              <a:rPr lang="ru-RU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</a:t>
            </a:r>
            <a:r>
              <a:rPr lang="ru-RU" sz="3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endParaRPr b="1" sz="3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7"/>
          <p:cNvSpPr/>
          <p:nvPr/>
        </p:nvSpPr>
        <p:spPr>
          <a:xfrm>
            <a:off x="1043608" y="908720"/>
            <a:ext cx="6793997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Основу обработки исключительных ситуаций в С# составляет пара ключевых слов </a:t>
            </a:r>
            <a:r>
              <a:rPr lang="ru-RU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try 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</a:t>
            </a:r>
            <a:r>
              <a:rPr lang="ru-RU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Эти ключевые слова действуют совместно и не могут быть использованы порознь.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∙ 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Когда исключение генерируется оператором </a:t>
            </a:r>
            <a:r>
              <a:rPr lang="ru-RU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оно перехватывается составляющим ему пару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оператором </a:t>
            </a:r>
            <a:r>
              <a:rPr lang="ru-RU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который затем обрабатывает это исключение. В зависимости от типа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исключения выполняется и соответствующий оператор </a:t>
            </a:r>
            <a:r>
              <a:rPr lang="ru-RU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Так, если типы генерируемого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исключения и того, что указывается в операторе </a:t>
            </a:r>
            <a:r>
              <a:rPr lang="ru-RU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совпадают, то выполняется именно этот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оператор, а все остальные пропускаются.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/>
          <p:nvPr/>
        </p:nvSpPr>
        <p:spPr>
          <a:xfrm>
            <a:off x="586315" y="889844"/>
            <a:ext cx="7370061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Если исключение не генерируется, то блок оператора </a:t>
            </a:r>
            <a:r>
              <a:rPr lang="ru-RU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try 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завершается как обычно, и все его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операторы </a:t>
            </a:r>
            <a:r>
              <a:rPr lang="ru-RU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catch 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пропускаются. Выполнение программы возобновляется с первого оператора,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следующего после завершающего оператора </a:t>
            </a:r>
            <a:r>
              <a:rPr lang="ru-RU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Таким образом, оператор </a:t>
            </a:r>
            <a:r>
              <a:rPr lang="ru-RU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выполняется лишь в том случае, если генерируется исключение.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∙ 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Операторы </a:t>
            </a:r>
            <a:r>
              <a:rPr lang="ru-RU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catch 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выполняются по порядку их следования в программе. Но при этом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выполняется только один блок </a:t>
            </a:r>
            <a:r>
              <a:rPr lang="ru-RU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в котором тип исключения совпадает с типом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генерируемого исключения. А все остальные блоки </a:t>
            </a:r>
            <a:r>
              <a:rPr lang="ru-RU" sz="24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catch </a:t>
            </a:r>
            <a:r>
              <a:rPr lang="ru-RU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пропускаются.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2555776" y="231874"/>
            <a:ext cx="2818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try </a:t>
            </a:r>
            <a:r>
              <a:rPr lang="ru-RU"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</a:t>
            </a:r>
            <a:r>
              <a:rPr lang="ru-RU" sz="36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endParaRPr b="1" sz="3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/>
        </p:nvSpPr>
        <p:spPr>
          <a:xfrm>
            <a:off x="844559" y="548680"/>
            <a:ext cx="51281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Обработка исключительных ситуаций</a:t>
            </a:r>
            <a:endParaRPr b="1"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993504"/>
            <a:ext cx="7533333" cy="5419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/>
        </p:nvSpPr>
        <p:spPr>
          <a:xfrm>
            <a:off x="844559" y="548680"/>
            <a:ext cx="51281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Обработка исключительных ситуаций</a:t>
            </a:r>
            <a:endParaRPr b="1"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608" y="1010345"/>
            <a:ext cx="6361905" cy="5495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284" name="Google Shape;28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722" y="260648"/>
            <a:ext cx="5169617" cy="540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5896" y="2708920"/>
            <a:ext cx="5619048" cy="111428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86" name="Google Shape;286;p31"/>
          <p:cNvCxnSpPr/>
          <p:nvPr/>
        </p:nvCxnSpPr>
        <p:spPr>
          <a:xfrm>
            <a:off x="2051720" y="2636912"/>
            <a:ext cx="1584176" cy="504056"/>
          </a:xfrm>
          <a:prstGeom prst="straightConnector1">
            <a:avLst/>
          </a:prstGeom>
          <a:noFill/>
          <a:ln cap="flat" cmpd="sng" w="9525">
            <a:solidFill>
              <a:srgbClr val="CBCB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87" name="Google Shape;28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6982" y="4274375"/>
            <a:ext cx="5609524" cy="248571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169" name="Google Shape;16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15528"/>
            <a:ext cx="9144000" cy="4226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294" name="Google Shape;29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315" y="188640"/>
            <a:ext cx="7619048" cy="5638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/>
          <p:nvPr/>
        </p:nvSpPr>
        <p:spPr>
          <a:xfrm>
            <a:off x="844559" y="548680"/>
            <a:ext cx="51281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Обработка исключительных ситуаций</a:t>
            </a:r>
            <a:endParaRPr b="1"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559" y="1412776"/>
            <a:ext cx="7304762" cy="42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06" name="Google Shape;30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188640"/>
            <a:ext cx="5514258" cy="576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8144" y="4509120"/>
            <a:ext cx="2902058" cy="864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13" name="Google Shape;31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04" y="116632"/>
            <a:ext cx="8568347" cy="4320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19" name="Google Shape;31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19" y="188640"/>
            <a:ext cx="5527431" cy="5112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620" y="-94990"/>
            <a:ext cx="5771429" cy="3314286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6" name="Google Shape;32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91619" y="2636912"/>
            <a:ext cx="6752381" cy="4361905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7" name="Google Shape;327;p37"/>
          <p:cNvSpPr/>
          <p:nvPr/>
        </p:nvSpPr>
        <p:spPr>
          <a:xfrm>
            <a:off x="5940152" y="1124744"/>
            <a:ext cx="914400" cy="9144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949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74161" y="-94990"/>
            <a:ext cx="6834277" cy="2011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8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34" name="Google Shape;33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34812"/>
            <a:ext cx="7076190" cy="23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12" y="2408239"/>
            <a:ext cx="4542857" cy="310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9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41" name="Google Shape;34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188640"/>
            <a:ext cx="7028571" cy="516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47" name="Google Shape;34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34812"/>
            <a:ext cx="7076190" cy="235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512" y="2408239"/>
            <a:ext cx="4542857" cy="310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54" name="Google Shape;35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34812"/>
            <a:ext cx="6600000" cy="184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451" y="2060848"/>
            <a:ext cx="6295238" cy="44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7984" y="5085184"/>
            <a:ext cx="4419048" cy="6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27984" y="5851917"/>
            <a:ext cx="4496633" cy="796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sp>
        <p:nvSpPr>
          <p:cNvPr id="175" name="Google Shape;175;p15"/>
          <p:cNvSpPr txBox="1"/>
          <p:nvPr/>
        </p:nvSpPr>
        <p:spPr>
          <a:xfrm>
            <a:off x="4932040" y="476672"/>
            <a:ext cx="22121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Делегаты</a:t>
            </a:r>
            <a:endParaRPr b="1" sz="3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26" y="680984"/>
            <a:ext cx="9144000" cy="466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63" name="Google Shape;36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8640"/>
            <a:ext cx="9144000" cy="5861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69" name="Google Shape;36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4812"/>
            <a:ext cx="5119978" cy="5100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865" y="6062101"/>
            <a:ext cx="3187018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444" y="5157352"/>
            <a:ext cx="2361905" cy="80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88024" y="357977"/>
            <a:ext cx="4032448" cy="378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64088" y="5820032"/>
            <a:ext cx="2485714" cy="666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79" name="Google Shape;37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876" y="188640"/>
            <a:ext cx="5200000" cy="4447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85" name="Google Shape;38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337688"/>
            <a:ext cx="7333333" cy="5485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392" name="Google Shape;3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6557"/>
            <a:ext cx="6398520" cy="20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6"/>
          <p:cNvSpPr/>
          <p:nvPr/>
        </p:nvSpPr>
        <p:spPr>
          <a:xfrm>
            <a:off x="7452320" y="1628800"/>
            <a:ext cx="16101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008_Exceptions</a:t>
            </a:r>
            <a:endParaRPr/>
          </a:p>
        </p:txBody>
      </p:sp>
      <p:pic>
        <p:nvPicPr>
          <p:cNvPr id="394" name="Google Shape;39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019706"/>
            <a:ext cx="4847619" cy="48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4319" y="6134190"/>
            <a:ext cx="2533333" cy="72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6136" y="4221087"/>
            <a:ext cx="2592288" cy="953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7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403" name="Google Shape;40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357977"/>
            <a:ext cx="4876190" cy="272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51720" y="3058986"/>
            <a:ext cx="3714286" cy="96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1680" y="4102320"/>
            <a:ext cx="1885714" cy="695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2803" y="4836987"/>
            <a:ext cx="4180952" cy="14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7"/>
          <p:cNvSpPr/>
          <p:nvPr/>
        </p:nvSpPr>
        <p:spPr>
          <a:xfrm>
            <a:off x="7452320" y="1628800"/>
            <a:ext cx="16101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008_Exceptions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sp>
        <p:nvSpPr>
          <p:cNvPr id="413" name="Google Shape;413;p48"/>
          <p:cNvSpPr/>
          <p:nvPr/>
        </p:nvSpPr>
        <p:spPr>
          <a:xfrm>
            <a:off x="7668344" y="1628800"/>
            <a:ext cx="16101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009_Exceptions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-337867"/>
            <a:ext cx="4847619" cy="39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073" y="3595466"/>
            <a:ext cx="6647619" cy="333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9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421" name="Google Shape;42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188640"/>
            <a:ext cx="7447619" cy="48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9"/>
          <p:cNvSpPr/>
          <p:nvPr/>
        </p:nvSpPr>
        <p:spPr>
          <a:xfrm>
            <a:off x="7534202" y="1700808"/>
            <a:ext cx="16101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009_Exceptions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0"/>
          <p:cNvSpPr txBox="1"/>
          <p:nvPr/>
        </p:nvSpPr>
        <p:spPr>
          <a:xfrm>
            <a:off x="899592" y="260648"/>
            <a:ext cx="603524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Комбинированные (групповые) делегаты</a:t>
            </a:r>
            <a:endParaRPr b="1"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51022"/>
            <a:ext cx="7352381" cy="28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560" y="3284984"/>
            <a:ext cx="8238095" cy="385714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8520" y="-31270"/>
            <a:ext cx="9144000" cy="325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72571" y="2996952"/>
            <a:ext cx="5771429" cy="39619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6" name="Google Shape;436;p51"/>
          <p:cNvCxnSpPr/>
          <p:nvPr/>
        </p:nvCxnSpPr>
        <p:spPr>
          <a:xfrm>
            <a:off x="3635896" y="1916832"/>
            <a:ext cx="3168352" cy="1728192"/>
          </a:xfrm>
          <a:prstGeom prst="straightConnector1">
            <a:avLst/>
          </a:prstGeom>
          <a:noFill/>
          <a:ln cap="flat" cmpd="sng" w="9525">
            <a:solidFill>
              <a:srgbClr val="CBCB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 txBox="1"/>
          <p:nvPr/>
        </p:nvSpPr>
        <p:spPr>
          <a:xfrm>
            <a:off x="4932040" y="476672"/>
            <a:ext cx="22121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Делегаты</a:t>
            </a:r>
            <a:endParaRPr b="1" sz="3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44" y="620688"/>
            <a:ext cx="9144000" cy="4348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2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442" name="Google Shape;44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8520" y="0"/>
            <a:ext cx="9144000" cy="501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3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sp>
        <p:nvSpPr>
          <p:cNvPr id="448" name="Google Shape;448;p53"/>
          <p:cNvSpPr/>
          <p:nvPr/>
        </p:nvSpPr>
        <p:spPr>
          <a:xfrm>
            <a:off x="7668344" y="1628800"/>
            <a:ext cx="16101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009_Exceptions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-337867"/>
            <a:ext cx="4847619" cy="39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073" y="3595466"/>
            <a:ext cx="6647619" cy="333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36096" y="4669947"/>
            <a:ext cx="3447619" cy="36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5839" y="741800"/>
            <a:ext cx="1168161" cy="525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20" y="80596"/>
            <a:ext cx="4257253" cy="64807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8" name="Google Shape;458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37929" y="-632907"/>
            <a:ext cx="4152900" cy="5619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9" name="Google Shape;459;p54"/>
          <p:cNvSpPr txBox="1"/>
          <p:nvPr/>
        </p:nvSpPr>
        <p:spPr>
          <a:xfrm>
            <a:off x="1745042" y="0"/>
            <a:ext cx="22777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Делегати</a:t>
            </a:r>
            <a:endParaRPr b="1" sz="3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91050" y="4741375"/>
            <a:ext cx="4552950" cy="1828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1" name="Google Shape;461;p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72435" y="2176968"/>
            <a:ext cx="950346" cy="63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59632" y="6255879"/>
            <a:ext cx="401955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90275"/>
            <a:ext cx="9144000" cy="46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194" name="Google Shape;1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9574" y="6289806"/>
            <a:ext cx="4361905" cy="50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12663"/>
            <a:ext cx="9144000" cy="463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/>
        </p:nvSpPr>
        <p:spPr>
          <a:xfrm>
            <a:off x="611560" y="404664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201" name="Google Shape;2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4275" y="3951174"/>
            <a:ext cx="3571429" cy="6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3162" y="4914405"/>
            <a:ext cx="3685714" cy="187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82937" y="2403238"/>
            <a:ext cx="3035939" cy="983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662" y="603942"/>
            <a:ext cx="5180020" cy="57053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19"/>
          <p:cNvCxnSpPr/>
          <p:nvPr/>
        </p:nvCxnSpPr>
        <p:spPr>
          <a:xfrm flipH="1" rot="10800000">
            <a:off x="4211960" y="3068961"/>
            <a:ext cx="1386201" cy="1558403"/>
          </a:xfrm>
          <a:prstGeom prst="straightConnector1">
            <a:avLst/>
          </a:prstGeom>
          <a:noFill/>
          <a:ln cap="flat" cmpd="sng" w="9525">
            <a:solidFill>
              <a:srgbClr val="CBCB0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211" name="Google Shape;2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8640"/>
            <a:ext cx="9144000" cy="5455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8919" y="1137684"/>
            <a:ext cx="3161905" cy="521904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3" name="Google Shape;21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2306" y="1736812"/>
            <a:ext cx="2685714" cy="532380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14" name="Google Shape;214;p20"/>
          <p:cNvCxnSpPr/>
          <p:nvPr/>
        </p:nvCxnSpPr>
        <p:spPr>
          <a:xfrm>
            <a:off x="3419872" y="1556792"/>
            <a:ext cx="864096" cy="360040"/>
          </a:xfrm>
          <a:prstGeom prst="straightConnector1">
            <a:avLst/>
          </a:prstGeom>
          <a:noFill/>
          <a:ln cap="flat" cmpd="sng" w="9525">
            <a:solidFill>
              <a:srgbClr val="CBCB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15" name="Google Shape;215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69940" y="4869160"/>
            <a:ext cx="2200000" cy="220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/>
        </p:nvSpPr>
        <p:spPr>
          <a:xfrm>
            <a:off x="586315" y="34812"/>
            <a:ext cx="5164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П</a:t>
            </a:r>
            <a:endParaRPr/>
          </a:p>
        </p:txBody>
      </p:sp>
      <p:pic>
        <p:nvPicPr>
          <p:cNvPr id="221" name="Google Shape;2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88640"/>
            <a:ext cx="8485714" cy="6219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5856" y="3789040"/>
            <a:ext cx="2057143" cy="114285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еть">
  <a:themeElements>
    <a:clrScheme name="Сеть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